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_rels/notesSlide47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notesSlide17.xml" ContentType="application/vnd.openxmlformats-officedocument.presentationml.notesSlide+xml"/>
  <Override PartName="/ppt/notesSlides/notesSlide47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56.png" ContentType="image/png"/>
  <Override PartName="/ppt/media/image55.png" ContentType="image/png"/>
  <Override PartName="/ppt/media/image54.png" ContentType="image/png"/>
  <Override PartName="/ppt/media/image76.jpeg" ContentType="image/jpe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46.png" ContentType="image/png"/>
  <Override PartName="/ppt/media/image45.png" ContentType="image/png"/>
  <Override PartName="/ppt/media/image44.png" ContentType="image/png"/>
  <Override PartName="/ppt/media/image43.png" ContentType="image/png"/>
  <Override PartName="/ppt/media/image42.png" ContentType="image/png"/>
  <Override PartName="/ppt/media/image41.png" ContentType="image/png"/>
  <Override PartName="/ppt/media/image40.png" ContentType="image/png"/>
  <Override PartName="/ppt/media/image36.png" ContentType="image/png"/>
  <Override PartName="/ppt/media/image31.png" ContentType="image/png"/>
  <Override PartName="/ppt/media/image18.png" ContentType="image/png"/>
  <Override PartName="/ppt/media/image60.png" ContentType="image/png"/>
  <Override PartName="/ppt/media/image20.png" ContentType="image/png"/>
  <Override PartName="/ppt/media/image57.png" ContentType="image/png"/>
  <Override PartName="/ppt/media/image22.png" ContentType="image/png"/>
  <Override PartName="/ppt/media/image59.png" ContentType="image/png"/>
  <Override PartName="/ppt/media/image58.png" ContentType="image/png"/>
  <Override PartName="/ppt/media/image23.png" ContentType="image/png"/>
  <Override PartName="/ppt/media/image75.png" ContentType="image/png"/>
  <Override PartName="/ppt/media/image63.png" ContentType="image/png"/>
  <Override PartName="/ppt/media/image74.png" ContentType="image/png"/>
  <Override PartName="/ppt/media/image73.png" ContentType="image/png"/>
  <Override PartName="/ppt/media/image24.png" ContentType="image/png"/>
  <Override PartName="/ppt/media/image61.png" ContentType="image/png"/>
  <Override PartName="/ppt/media/image35.png" ContentType="image/png"/>
  <Override PartName="/ppt/media/image17.png" ContentType="image/png"/>
  <Override PartName="/ppt/media/image5.png" ContentType="image/png"/>
  <Override PartName="/ppt/media/image72.png" ContentType="image/png"/>
  <Override PartName="/ppt/media/image6.jpeg" ContentType="image/jpeg"/>
  <Override PartName="/ppt/media/image71.png" ContentType="image/png"/>
  <Override PartName="/ppt/media/image29.png" ContentType="image/png"/>
  <Override PartName="/ppt/media/image69.jpeg" ContentType="image/jpeg"/>
  <Override PartName="/ppt/media/image70.png" ContentType="image/png"/>
  <Override PartName="/ppt/media/image28.png" ContentType="image/png"/>
  <Override PartName="/ppt/media/image68.png" ContentType="image/png"/>
  <Override PartName="/ppt/media/image67.png" ContentType="image/png"/>
  <Override PartName="/ppt/media/image30.png" ContentType="image/png"/>
  <Override PartName="/ppt/media/image66.png" ContentType="image/png"/>
  <Override PartName="/ppt/media/image65.png" ContentType="image/png"/>
  <Override PartName="/ppt/media/image64.png" ContentType="image/png"/>
  <Override PartName="/ppt/media/image25.png" ContentType="image/png"/>
  <Override PartName="/ppt/media/image14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15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16.png" ContentType="image/png"/>
  <Override PartName="/ppt/media/image4.png" ContentType="image/png"/>
  <Override PartName="/ppt/media/image34.png" ContentType="image/png"/>
  <Override PartName="/ppt/media/image10.png" ContentType="image/png"/>
  <Override PartName="/ppt/media/image21.png" ContentType="image/png"/>
  <Override PartName="/ppt/media/image1.jpeg" ContentType="image/jpeg"/>
  <Override PartName="/ppt/media/image47.png" ContentType="image/png"/>
  <Override PartName="/ppt/media/image8.png" ContentType="image/png"/>
  <Override PartName="/ppt/media/image38.png" ContentType="image/png"/>
  <Override PartName="/ppt/media/image13.png" ContentType="image/png"/>
  <Override PartName="/ppt/media/image19.png" ContentType="image/png"/>
  <Override PartName="/ppt/media/image62.jpeg" ContentType="image/jpe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9.png" ContentType="image/png"/>
  <Override PartName="/ppt/media/image39.png" ContentType="image/png"/>
  <Override PartName="/ppt/media/image11.png" ContentType="image/png"/>
  <Override PartName="/ppt/media/image48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</p:sldIdLst>
  <p:sldSz cx="12192000" cy="6858000"/>
  <p:notesSz cx="6858000" cy="1857375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slide" Target="slides/slide48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jpe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jpe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jpe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7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56E3417D-20AC-44D5-A963-EA2F8FBCA7A9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7.xml.rels><?xml version="1.0" encoding="UTF-8"?>
<Relationships xmlns="http://schemas.openxmlformats.org/package/2006/relationships"><Relationship Id="rId1" Type="http://schemas.openxmlformats.org/officeDocument/2006/relationships/slide" Target="../slides/slide47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960" cy="3084840"/>
          </a:xfrm>
          <a:prstGeom prst="rect">
            <a:avLst/>
          </a:prstGeom>
        </p:spPr>
      </p:sp>
      <p:sp>
        <p:nvSpPr>
          <p:cNvPr id="32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21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097179AA-F688-4B1C-B901-21A8E5BABDE8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960" cy="3084840"/>
          </a:xfrm>
          <a:prstGeom prst="rect">
            <a:avLst/>
          </a:prstGeom>
        </p:spPr>
      </p:sp>
      <p:sp>
        <p:nvSpPr>
          <p:cNvPr id="3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6FE111C7-A378-418F-B98F-10CDBDD2C5C9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4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960" cy="3084840"/>
          </a:xfrm>
          <a:prstGeom prst="rect">
            <a:avLst/>
          </a:prstGeom>
        </p:spPr>
      </p:sp>
      <p:sp>
        <p:nvSpPr>
          <p:cNvPr id="32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24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6295D278-E7B7-4281-B1BD-8B09DA27C62B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960" cy="3084840"/>
          </a:xfrm>
          <a:prstGeom prst="rect">
            <a:avLst/>
          </a:prstGeom>
        </p:spPr>
      </p:sp>
      <p:sp>
        <p:nvSpPr>
          <p:cNvPr id="31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18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1A03A891-497E-4AF2-AA23-4C054379365D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image" Target="../media/image36.png"/><Relationship Id="rId3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image" Target="../media/image40.png"/><Relationship Id="rId3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image" Target="../media/image42.png"/><Relationship Id="rId3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image" Target="../media/image44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image" Target="../media/image46.png"/><Relationship Id="rId3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image" Target="../media/image48.png"/><Relationship Id="rId3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image" Target="../media/image50.png"/><Relationship Id="rId3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image" Target="../media/image52.png"/><Relationship Id="rId3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image" Target="../media/image54.png"/><Relationship Id="rId3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image" Target="../media/image57.png"/><Relationship Id="rId3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image" Target="../media/image59.png"/><Relationship Id="rId3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image" Target="../media/image61.png"/><Relationship Id="rId3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62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image" Target="../media/image64.png"/><Relationship Id="rId3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image" Target="../media/image66.png"/><Relationship Id="rId3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image" Target="../media/image68.png"/><Relationship Id="rId3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69.jpe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image" Target="../media/image71.png"/><Relationship Id="rId3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72.png"/><Relationship Id="rId2" Type="http://schemas.openxmlformats.org/officeDocument/2006/relationships/image" Target="../media/image73.png"/><Relationship Id="rId3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74.png"/><Relationship Id="rId2" Type="http://schemas.openxmlformats.org/officeDocument/2006/relationships/slideLayout" Target="../slideLayouts/slideLayout1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75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7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image" Target="../media/image76.jpe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888480" y="4568760"/>
            <a:ext cx="267660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Gregory Siegfried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December 21</a:t>
            </a:r>
            <a:r>
              <a:rPr b="0" lang="en-US" sz="1800" spc="-1" strike="noStrike" baseline="14000000">
                <a:solidFill>
                  <a:srgbClr val="e7e6e6"/>
                </a:solidFill>
                <a:latin typeface="Abadi"/>
                <a:ea typeface="SF Pro"/>
              </a:rPr>
              <a:t>st</a:t>
            </a: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, 2021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59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2760" cy="627840"/>
          </a:xfrm>
          <a:prstGeom prst="rect">
            <a:avLst/>
          </a:prstGeom>
          <a:ln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FB401FA-3DB6-47FF-BC1A-38AFAE43DFA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9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88" name="CustomShape 2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189" name="" descr=""/>
          <p:cNvPicPr/>
          <p:nvPr/>
        </p:nvPicPr>
        <p:blipFill>
          <a:blip r:embed="rId2"/>
          <a:stretch/>
        </p:blipFill>
        <p:spPr>
          <a:xfrm>
            <a:off x="0" y="1857960"/>
            <a:ext cx="12191400" cy="1616400"/>
          </a:xfrm>
          <a:prstGeom prst="rect">
            <a:avLst/>
          </a:prstGeom>
          <a:ln>
            <a:noFill/>
          </a:ln>
        </p:spPr>
      </p:pic>
      <p:sp>
        <p:nvSpPr>
          <p:cNvPr id="190" name="CustomShape 3"/>
          <p:cNvSpPr/>
          <p:nvPr/>
        </p:nvSpPr>
        <p:spPr>
          <a:xfrm>
            <a:off x="735840" y="4281120"/>
            <a:ext cx="10720080" cy="60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https://github.com/siegfriedgreg/IBM-Data-Science-Coursera/blob/main/Capstone%20Data_Science/Lab%20-%203%20-%20SpaceX-Data%20Wrangling.ipynb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B66FC5A-2901-4E0F-B793-79D86CFF1D4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10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what charts were plotted and why you used those charts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https://github.com/siegfriedgreg/IBM-Data-Science-Coursera/blob/main/Capstone%20Data_Science/Lab%20-%204%20-%20EDA%20Data%20Visualization.ipynb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193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DD5E161-64AB-4407-8534-11137A056BDA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11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95" name="CustomShape 2"/>
          <p:cNvSpPr/>
          <p:nvPr/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what charts were plotted and why you used those charts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EDA with data visualization notebook, as an external reference and peer-review purpose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196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61A79C0-EDBC-485A-92C9-3E26EDC6BB2C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12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98" name="CustomShape 2"/>
          <p:cNvSpPr/>
          <p:nvPr/>
        </p:nvSpPr>
        <p:spPr>
          <a:xfrm>
            <a:off x="770040" y="1806480"/>
            <a:ext cx="9744120" cy="434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Using bullet point format, summarize the SQL queries you performed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https://github.com/siegfriedgreg/IBM-Data-Science-Coursera/blob/main/Capstone%20Data_Science/Lab%20-%205%20-%20EDA%20SQL%20Queries.ipynb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199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07F9155-383B-480E-B985-38C29AF78B7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13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01" name="CustomShape 2"/>
          <p:cNvSpPr/>
          <p:nvPr/>
        </p:nvSpPr>
        <p:spPr>
          <a:xfrm>
            <a:off x="838080" y="1874880"/>
            <a:ext cx="10514160" cy="434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what map objects such as markers, circles, lines, etc. you created and added to a folium map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why you added those objects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https://github.com/siegfriedgreg/IBM-Data-Science-Coursera/blob/main/Capstone%20Data_Science/Lab%20-%206%20-%20Folium%20Map.ipynb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202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73EFC7E-90B4-4D1F-B173-9BF2DE2066C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14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04" name="CustomShape 2"/>
          <p:cNvSpPr/>
          <p:nvPr/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what plots/graphs and interactions you have added to a dashboard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why you added those plots and interactions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https://github.com/siegfriedgreg/IBM-Data-Science-Coursera/blob/main/Capstone%20Data_Science/Lab%20-%207%20-%20SpaceX%20Dash%20App.py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205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 Dashboard with Plotly Dash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659DB4F-4C9F-4D36-B3A8-0E35B316813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15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07" name="CustomShape 2"/>
          <p:cNvSpPr/>
          <p:nvPr/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how you built, evaluated, improved, and found the best performing classification model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You need present your model development process using key phrases and flowchart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https://github.com/siegfriedgreg/IBM-Data-Science-Coursera/blob/main/Capstone%20Data_Science/Lab%20-%208%20-%20SpaceX%20Predictive%20Analysis.ipynb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208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840960" y="1807200"/>
            <a:ext cx="7067160" cy="1620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Exploratory data analysis results</a:t>
            </a:r>
            <a:endParaRPr b="0" lang="en-US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Interactive analytics demo in screenshots</a:t>
            </a:r>
            <a:endParaRPr b="0" lang="en-US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Predictive analysis results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US" sz="22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210" name="CustomShape 2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F69BF36-E0CA-4CCD-A78D-BE5FE3A053A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17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11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4002C58-2308-4E53-9C22-6EC5D65B5A4F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17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865080" y="2057400"/>
            <a:ext cx="3930840" cy="381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scatter plot of Flight Number vs. Launch Site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14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15" name="" descr=""/>
          <p:cNvPicPr/>
          <p:nvPr/>
        </p:nvPicPr>
        <p:blipFill>
          <a:blip r:embed="rId2"/>
          <a:stretch/>
        </p:blipFill>
        <p:spPr>
          <a:xfrm>
            <a:off x="5477400" y="1645920"/>
            <a:ext cx="5129640" cy="4647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</a:pPr>
            <a:fld id="{0B72BEBC-8F83-4FB2-9F17-4FDAEDED8C8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3657600" y="1828800"/>
            <a:ext cx="6583680" cy="466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Executive Summary</a:t>
            </a:r>
            <a:endParaRPr b="0" lang="en-US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Introduction</a:t>
            </a:r>
            <a:endParaRPr b="0" lang="en-US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Methodology:</a:t>
            </a:r>
            <a:endParaRPr b="0" lang="en-US" sz="2200" spc="-1" strike="noStrike">
              <a:latin typeface="Arial"/>
            </a:endParaRPr>
          </a:p>
          <a:p>
            <a:pPr lvl="2" marL="648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Insights Drawn from EDA</a:t>
            </a:r>
            <a:endParaRPr b="0" lang="en-US" sz="2200" spc="-1" strike="noStrike">
              <a:latin typeface="Arial"/>
            </a:endParaRPr>
          </a:p>
          <a:p>
            <a:pPr lvl="2" marL="648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Launch Sites Proximities Analysis</a:t>
            </a:r>
            <a:endParaRPr b="0" lang="en-US" sz="2200" spc="-1" strike="noStrike">
              <a:latin typeface="Arial"/>
            </a:endParaRPr>
          </a:p>
          <a:p>
            <a:pPr lvl="2" marL="648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Build a Dashboard with Plotly Dash</a:t>
            </a:r>
            <a:endParaRPr b="0" lang="en-US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Results</a:t>
            </a:r>
            <a:endParaRPr b="0" lang="en-US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Conclusion</a:t>
            </a:r>
            <a:endParaRPr b="0" lang="en-US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Appendix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162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F7B561F-8EC8-4780-A259-93B941568B9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19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770040" y="2069640"/>
            <a:ext cx="3930840" cy="381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scatter plot of Payload vs. Launch Site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18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Mass vs. Launch Site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19" name="" descr=""/>
          <p:cNvPicPr/>
          <p:nvPr/>
        </p:nvPicPr>
        <p:blipFill>
          <a:blip r:embed="rId2"/>
          <a:stretch/>
        </p:blipFill>
        <p:spPr>
          <a:xfrm>
            <a:off x="4754880" y="1828800"/>
            <a:ext cx="6583680" cy="3849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5B30A03-0F5C-419B-9152-8780B15A5EC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20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21" name="CustomShape 2"/>
          <p:cNvSpPr/>
          <p:nvPr/>
        </p:nvSpPr>
        <p:spPr>
          <a:xfrm>
            <a:off x="770040" y="2082240"/>
            <a:ext cx="3930840" cy="381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bar chart for the success rate of each orbit type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22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Orbit Type vs. Success Rate 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23" name="" descr=""/>
          <p:cNvPicPr/>
          <p:nvPr/>
        </p:nvPicPr>
        <p:blipFill>
          <a:blip r:embed="rId2"/>
          <a:stretch/>
        </p:blipFill>
        <p:spPr>
          <a:xfrm>
            <a:off x="5212080" y="1818000"/>
            <a:ext cx="5943600" cy="4034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7776951-E173-41C3-B439-88E48A4CF55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21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25" name="CustomShape 2"/>
          <p:cNvSpPr/>
          <p:nvPr/>
        </p:nvSpPr>
        <p:spPr>
          <a:xfrm>
            <a:off x="770040" y="2069640"/>
            <a:ext cx="3930840" cy="381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scatter point of Flight number vs. Orbit type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26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27" name="" descr=""/>
          <p:cNvPicPr/>
          <p:nvPr/>
        </p:nvPicPr>
        <p:blipFill>
          <a:blip r:embed="rId2"/>
          <a:stretch/>
        </p:blipFill>
        <p:spPr>
          <a:xfrm>
            <a:off x="5029200" y="1828800"/>
            <a:ext cx="6035040" cy="3972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BBF138B-AFB8-481F-98C3-F542BD7BC13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22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770040" y="2057400"/>
            <a:ext cx="3930840" cy="381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scatter point of payload vs. orbit type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30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Mass vs. Orbit Type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31" name="" descr=""/>
          <p:cNvPicPr/>
          <p:nvPr/>
        </p:nvPicPr>
        <p:blipFill>
          <a:blip r:embed="rId2"/>
          <a:stretch/>
        </p:blipFill>
        <p:spPr>
          <a:xfrm>
            <a:off x="5212080" y="1828800"/>
            <a:ext cx="6126480" cy="3953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EACA4BC-0DB4-49B2-9EC3-4DEE3A96EE70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23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770040" y="2069640"/>
            <a:ext cx="3930840" cy="381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line chart of yearly average success rate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34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35" name="" descr=""/>
          <p:cNvPicPr/>
          <p:nvPr/>
        </p:nvPicPr>
        <p:blipFill>
          <a:blip r:embed="rId2"/>
          <a:stretch/>
        </p:blipFill>
        <p:spPr>
          <a:xfrm>
            <a:off x="5212080" y="1880640"/>
            <a:ext cx="6035040" cy="3877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C0E6695-AE8B-414B-9F45-8AED26B1E891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24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770040" y="5019840"/>
            <a:ext cx="10568520" cy="100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the names of the unique launch sites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38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39" name="" descr=""/>
          <p:cNvPicPr/>
          <p:nvPr/>
        </p:nvPicPr>
        <p:blipFill>
          <a:blip r:embed="rId2"/>
          <a:stretch/>
        </p:blipFill>
        <p:spPr>
          <a:xfrm>
            <a:off x="548640" y="1371600"/>
            <a:ext cx="11013480" cy="3285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B03929D-52F3-4EF2-BE5E-FF7E298C08E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25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41" name="CustomShape 2"/>
          <p:cNvSpPr/>
          <p:nvPr/>
        </p:nvSpPr>
        <p:spPr>
          <a:xfrm>
            <a:off x="770040" y="4937760"/>
            <a:ext cx="10202760" cy="123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5 records where launch sites begin with `CCA`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42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43" name="" descr=""/>
          <p:cNvPicPr/>
          <p:nvPr/>
        </p:nvPicPr>
        <p:blipFill>
          <a:blip r:embed="rId2"/>
          <a:stretch/>
        </p:blipFill>
        <p:spPr>
          <a:xfrm>
            <a:off x="640080" y="1463040"/>
            <a:ext cx="10830600" cy="3542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3803012-F372-4CD8-B246-BB4E0B3A04A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26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770040" y="5212080"/>
            <a:ext cx="9837000" cy="96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total payload carried by boosters from NASA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46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47" name="" descr=""/>
          <p:cNvPicPr/>
          <p:nvPr/>
        </p:nvPicPr>
        <p:blipFill>
          <a:blip r:embed="rId2"/>
          <a:stretch/>
        </p:blipFill>
        <p:spPr>
          <a:xfrm>
            <a:off x="365760" y="1737360"/>
            <a:ext cx="11470680" cy="2445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A8ED387-7E11-477C-AE58-BE6FEDD18B2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27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49" name="CustomShape 2"/>
          <p:cNvSpPr/>
          <p:nvPr/>
        </p:nvSpPr>
        <p:spPr>
          <a:xfrm>
            <a:off x="770040" y="4754880"/>
            <a:ext cx="10111320" cy="142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average payload mass carried by booster version F9 v1.1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50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51" name="" descr=""/>
          <p:cNvPicPr/>
          <p:nvPr/>
        </p:nvPicPr>
        <p:blipFill>
          <a:blip r:embed="rId2"/>
          <a:stretch/>
        </p:blipFill>
        <p:spPr>
          <a:xfrm>
            <a:off x="365760" y="1500840"/>
            <a:ext cx="11379240" cy="2522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7433F3F-8698-44B8-897A-7BECFDC6D42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28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770040" y="5029200"/>
            <a:ext cx="10202760" cy="114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the dates of the first successful landing outcome on ground pad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54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55" name="" descr=""/>
          <p:cNvPicPr/>
          <p:nvPr/>
        </p:nvPicPr>
        <p:blipFill>
          <a:blip r:embed="rId2"/>
          <a:stretch/>
        </p:blipFill>
        <p:spPr>
          <a:xfrm>
            <a:off x="325080" y="1517400"/>
            <a:ext cx="11470680" cy="2780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74338909-5D6C-4B89-B431-C92C9CCBB03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64" name="CustomShape 2"/>
          <p:cNvSpPr/>
          <p:nvPr/>
        </p:nvSpPr>
        <p:spPr>
          <a:xfrm>
            <a:off x="959040" y="2684880"/>
            <a:ext cx="4016520" cy="103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3000"/>
          </a:bodyPr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methodologies</a:t>
            </a:r>
            <a:endParaRPr b="0" lang="en-US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all results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165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928EE2E-0D94-4235-A043-3B7275D29DBC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57" name="CustomShape 2"/>
          <p:cNvSpPr/>
          <p:nvPr/>
        </p:nvSpPr>
        <p:spPr>
          <a:xfrm>
            <a:off x="770040" y="5486400"/>
            <a:ext cx="10111320" cy="68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21000"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names of boosters which have successfully landed on drone ship and had payload mass greater than 4000 but less than 6000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58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59" name="" descr=""/>
          <p:cNvPicPr/>
          <p:nvPr/>
        </p:nvPicPr>
        <p:blipFill>
          <a:blip r:embed="rId2"/>
          <a:stretch/>
        </p:blipFill>
        <p:spPr>
          <a:xfrm>
            <a:off x="548640" y="1808280"/>
            <a:ext cx="11104920" cy="2855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8DCF1FB-3226-44D4-94FB-732664F67DBB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61" name="CustomShape 2"/>
          <p:cNvSpPr/>
          <p:nvPr/>
        </p:nvSpPr>
        <p:spPr>
          <a:xfrm>
            <a:off x="770040" y="5212080"/>
            <a:ext cx="10202760" cy="96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total number of successful and failure mission outcomes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62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63" name="" descr=""/>
          <p:cNvPicPr/>
          <p:nvPr/>
        </p:nvPicPr>
        <p:blipFill>
          <a:blip r:embed="rId2"/>
          <a:stretch/>
        </p:blipFill>
        <p:spPr>
          <a:xfrm>
            <a:off x="640080" y="1828800"/>
            <a:ext cx="10830600" cy="2751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DA5289A-637D-46D6-B2EF-1867BD9B913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65" name="CustomShape 2"/>
          <p:cNvSpPr/>
          <p:nvPr/>
        </p:nvSpPr>
        <p:spPr>
          <a:xfrm>
            <a:off x="770040" y="5303520"/>
            <a:ext cx="9928440" cy="87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55000"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names of the booster which have carried the maximum payload mass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66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67" name="" descr=""/>
          <p:cNvPicPr/>
          <p:nvPr/>
        </p:nvPicPr>
        <p:blipFill>
          <a:blip r:embed="rId2"/>
          <a:stretch/>
        </p:blipFill>
        <p:spPr>
          <a:xfrm>
            <a:off x="1005840" y="1371600"/>
            <a:ext cx="10424160" cy="3901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5F2F521-80E2-4339-B8BC-F604DB09294B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69" name="CustomShape 2"/>
          <p:cNvSpPr/>
          <p:nvPr/>
        </p:nvSpPr>
        <p:spPr>
          <a:xfrm>
            <a:off x="770040" y="5394960"/>
            <a:ext cx="10202760" cy="78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26000"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failed landing_outcomes in drone ship, their booster versions, and launch site names for in year 2015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70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71" name="" descr=""/>
          <p:cNvPicPr/>
          <p:nvPr/>
        </p:nvPicPr>
        <p:blipFill>
          <a:blip r:embed="rId2"/>
          <a:stretch/>
        </p:blipFill>
        <p:spPr>
          <a:xfrm>
            <a:off x="507960" y="1828800"/>
            <a:ext cx="11104920" cy="2778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557621C-AF83-4D86-9F04-BFF6D68E615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548640" y="4480560"/>
            <a:ext cx="11155680" cy="169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Rank the count of landing outcomes (such as Failure (drone ship) or Success (ground pad)) between the date 2010-06-04 and 2017-03-20, in descending order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75" name="" descr=""/>
          <p:cNvPicPr/>
          <p:nvPr/>
        </p:nvPicPr>
        <p:blipFill>
          <a:blip r:embed="rId2"/>
          <a:stretch/>
        </p:blipFill>
        <p:spPr>
          <a:xfrm>
            <a:off x="507960" y="1559880"/>
            <a:ext cx="11196360" cy="2646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B449142-D502-4EFB-9B4C-C081288EB51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770040" y="5394960"/>
            <a:ext cx="10202760" cy="78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13000"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1&gt; title with an appropriate title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Explore the generated folium map and make a proper screenshot to include all launch sites’ location markers on a global map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Folium Map - Launch Sites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79" name="" descr=""/>
          <p:cNvPicPr/>
          <p:nvPr/>
        </p:nvPicPr>
        <p:blipFill>
          <a:blip r:embed="rId2"/>
          <a:stretch/>
        </p:blipFill>
        <p:spPr>
          <a:xfrm>
            <a:off x="2286000" y="1371600"/>
            <a:ext cx="7406640" cy="3661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01332FA-BFEF-44F8-9ACB-28332EB5DB8A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81" name="CustomShape 2"/>
          <p:cNvSpPr/>
          <p:nvPr/>
        </p:nvSpPr>
        <p:spPr>
          <a:xfrm>
            <a:off x="770040" y="5577840"/>
            <a:ext cx="10202760" cy="59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000"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2&gt; title with an appropriate title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282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Folium Map – Local Launch Outcome Markers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83" name="" descr=""/>
          <p:cNvPicPr/>
          <p:nvPr/>
        </p:nvPicPr>
        <p:blipFill>
          <a:blip r:embed="rId2"/>
          <a:stretch/>
        </p:blipFill>
        <p:spPr>
          <a:xfrm>
            <a:off x="2011680" y="1412280"/>
            <a:ext cx="8636040" cy="4257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E63F33D-0E52-46BD-ABC8-AC73D6A5075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85" name="CustomShape 2"/>
          <p:cNvSpPr/>
          <p:nvPr/>
        </p:nvSpPr>
        <p:spPr>
          <a:xfrm>
            <a:off x="770040" y="5486400"/>
            <a:ext cx="10202760" cy="51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5000"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3&gt; title with an appropriate title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286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Folium Map – Local Feature Markers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87" name="" descr=""/>
          <p:cNvPicPr/>
          <p:nvPr/>
        </p:nvPicPr>
        <p:blipFill>
          <a:blip r:embed="rId2"/>
          <a:stretch/>
        </p:blipFill>
        <p:spPr>
          <a:xfrm>
            <a:off x="1737360" y="1463040"/>
            <a:ext cx="8503920" cy="4282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1E0C8D18-5519-4721-8F5B-29C323ADD4B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828000" y="538560"/>
            <a:ext cx="105285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68" name="CustomShape 3"/>
          <p:cNvSpPr/>
          <p:nvPr/>
        </p:nvSpPr>
        <p:spPr>
          <a:xfrm>
            <a:off x="958680" y="2521440"/>
            <a:ext cx="5659560" cy="189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9" name="CustomShape 4"/>
          <p:cNvSpPr/>
          <p:nvPr/>
        </p:nvSpPr>
        <p:spPr>
          <a:xfrm>
            <a:off x="914400" y="1828800"/>
            <a:ext cx="10057320" cy="239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Space X, our biggest competitor, have been able to reuse their Falcon 9 first stage boosters, to allow an entry price of $62 million for orbital launches. 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Our company, Space Y, need to figure out launch success and booster reuse-ability, to allow for better analysis in contract bidding.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Our question: 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Can we determine the price of a Space X launch based on the success of reusing the first stage?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5E9876A-C2E4-4935-A55A-9DEA1134481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89" name="CustomShape 2"/>
          <p:cNvSpPr/>
          <p:nvPr/>
        </p:nvSpPr>
        <p:spPr>
          <a:xfrm>
            <a:off x="770040" y="5486400"/>
            <a:ext cx="10294200" cy="68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12000"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1&gt; title with an appropriate title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launch success count for all sites, in a piechart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290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Dash – Successful Outcome by Site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91" name="" descr=""/>
          <p:cNvPicPr/>
          <p:nvPr/>
        </p:nvPicPr>
        <p:blipFill>
          <a:blip r:embed="rId2"/>
          <a:stretch/>
        </p:blipFill>
        <p:spPr>
          <a:xfrm>
            <a:off x="782280" y="1580760"/>
            <a:ext cx="10647720" cy="3174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6B7B69A-D5EE-42E0-A56F-A3C84FB5180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93" name="CustomShape 2"/>
          <p:cNvSpPr/>
          <p:nvPr/>
        </p:nvSpPr>
        <p:spPr>
          <a:xfrm>
            <a:off x="734040" y="5577840"/>
            <a:ext cx="10238760" cy="59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000"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2&gt; title with an appropriate title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piechart for the launch site with highest launch success ratio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294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Dash – Most Successful Site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95" name="" descr=""/>
          <p:cNvPicPr/>
          <p:nvPr/>
        </p:nvPicPr>
        <p:blipFill>
          <a:blip r:embed="rId2"/>
          <a:stretch/>
        </p:blipFill>
        <p:spPr>
          <a:xfrm>
            <a:off x="1788120" y="1737360"/>
            <a:ext cx="8453160" cy="2547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4F57F25-8565-432C-AC39-5A1863D8805A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97" name="CustomShape 2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Dash – Payload Mass vs. Launch Outcome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98" name="" descr=""/>
          <p:cNvPicPr/>
          <p:nvPr/>
        </p:nvPicPr>
        <p:blipFill>
          <a:blip r:embed="rId2"/>
          <a:stretch/>
        </p:blipFill>
        <p:spPr>
          <a:xfrm>
            <a:off x="822960" y="1737360"/>
            <a:ext cx="10556280" cy="3030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E693B83-1744-4BCF-9F0F-40561760D35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300" name="CustomShape 2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301" name="" descr=""/>
          <p:cNvPicPr/>
          <p:nvPr/>
        </p:nvPicPr>
        <p:blipFill>
          <a:blip r:embed="rId2"/>
          <a:stretch/>
        </p:blipFill>
        <p:spPr>
          <a:xfrm>
            <a:off x="5765760" y="1865520"/>
            <a:ext cx="5536080" cy="3986640"/>
          </a:xfrm>
          <a:prstGeom prst="rect">
            <a:avLst/>
          </a:prstGeom>
          <a:ln>
            <a:noFill/>
          </a:ln>
        </p:spPr>
      </p:pic>
      <p:sp>
        <p:nvSpPr>
          <p:cNvPr id="302" name="TextShape 3"/>
          <p:cNvSpPr txBox="1"/>
          <p:nvPr/>
        </p:nvSpPr>
        <p:spPr>
          <a:xfrm>
            <a:off x="914400" y="2286000"/>
            <a:ext cx="4572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The logistic regression algorithm, or LogReg, performed the best. 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920968F-FE36-4F6A-B3B5-63E4ADE9A1A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304" name="CustomShape 2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305" name="" descr=""/>
          <p:cNvPicPr/>
          <p:nvPr/>
        </p:nvPicPr>
        <p:blipFill>
          <a:blip r:embed="rId2"/>
          <a:stretch/>
        </p:blipFill>
        <p:spPr>
          <a:xfrm>
            <a:off x="5487480" y="1828800"/>
            <a:ext cx="5485320" cy="4235400"/>
          </a:xfrm>
          <a:prstGeom prst="rect">
            <a:avLst/>
          </a:prstGeom>
          <a:ln>
            <a:noFill/>
          </a:ln>
        </p:spPr>
      </p:pic>
      <p:sp>
        <p:nvSpPr>
          <p:cNvPr id="306" name="TextShape 3"/>
          <p:cNvSpPr txBox="1"/>
          <p:nvPr/>
        </p:nvSpPr>
        <p:spPr>
          <a:xfrm>
            <a:off x="914400" y="1920240"/>
            <a:ext cx="4573080" cy="858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The Logistic Regression Confusion Matrix has 3 false positives where it predicted a flight would land but it did not.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44CF152-D86E-4F4B-BBD7-A0DBE9AD36D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308" name="CustomShape 2"/>
          <p:cNvSpPr/>
          <p:nvPr/>
        </p:nvSpPr>
        <p:spPr>
          <a:xfrm>
            <a:off x="770040" y="1874880"/>
            <a:ext cx="5902560" cy="434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1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2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3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4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…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09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CE1A647-C7E2-4079-9241-8BBC011B52A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46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311" name="CustomShape 2"/>
          <p:cNvSpPr/>
          <p:nvPr/>
        </p:nvSpPr>
        <p:spPr>
          <a:xfrm>
            <a:off x="770040" y="1859400"/>
            <a:ext cx="10514160" cy="434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Include any relevant assets like Python code snippets, SQL queries, charts, Notebook outputs, or data sets that you may have created during this project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12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9448920" y="6356520"/>
            <a:ext cx="274176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04F4671-E077-410B-97A8-1803A7CFA67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</a:t>
            </a:fld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E78A971-76E0-4109-8481-501BBB3E1CF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72" name="CustomShape 2"/>
          <p:cNvSpPr/>
          <p:nvPr/>
        </p:nvSpPr>
        <p:spPr>
          <a:xfrm>
            <a:off x="770040" y="1580760"/>
            <a:ext cx="10103400" cy="5210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3000"/>
          </a:bodyPr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Data collection methodology:</a:t>
            </a:r>
            <a:endParaRPr b="0" lang="en-US" sz="8800" spc="-1" strike="noStrike">
              <a:latin typeface="Arial"/>
            </a:endParaRPr>
          </a:p>
          <a:p>
            <a:pPr lvl="1" marL="685800" indent="-22716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Describe how data was collected </a:t>
            </a:r>
            <a:endParaRPr b="0" lang="en-US" sz="7600" spc="-1" strike="noStrike">
              <a:latin typeface="Arial"/>
            </a:endParaRPr>
          </a:p>
          <a:p>
            <a:pPr marL="228600" indent="-22716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data wrangling</a:t>
            </a:r>
            <a:endParaRPr b="0" lang="en-US" sz="8800" spc="-1" strike="noStrike">
              <a:latin typeface="Arial"/>
            </a:endParaRPr>
          </a:p>
          <a:p>
            <a:pPr lvl="1" marL="685800" indent="-22716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Describe how data was processed</a:t>
            </a:r>
            <a:endParaRPr b="0" lang="en-US" sz="7600" spc="-1" strike="noStrike">
              <a:latin typeface="Arial"/>
            </a:endParaRPr>
          </a:p>
          <a:p>
            <a:pPr marL="228600" indent="-22716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exploratory data analysis (EDA) using visualization and SQL</a:t>
            </a:r>
            <a:endParaRPr b="0" lang="en-US" sz="8800" spc="-1" strike="noStrike">
              <a:latin typeface="Arial"/>
            </a:endParaRPr>
          </a:p>
          <a:p>
            <a:pPr marL="228600" indent="-22716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interactive visual analytics using Folium and Plotly Dash</a:t>
            </a:r>
            <a:endParaRPr b="0" lang="en-US" sz="8800" spc="-1" strike="noStrike">
              <a:latin typeface="Arial"/>
            </a:endParaRPr>
          </a:p>
          <a:p>
            <a:pPr marL="228600" indent="-22716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predictive analysis using classification models</a:t>
            </a:r>
            <a:endParaRPr b="0" lang="en-US" sz="8800" spc="-1" strike="noStrike">
              <a:latin typeface="Arial"/>
            </a:endParaRPr>
          </a:p>
          <a:p>
            <a:pPr lvl="1" marL="685800" indent="-22716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How to build, tune, evaluate classification models</a:t>
            </a:r>
            <a:endParaRPr b="0" lang="en-US" sz="76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7600" spc="-1" strike="noStrike">
              <a:latin typeface="Arial"/>
            </a:endParaRPr>
          </a:p>
        </p:txBody>
      </p:sp>
      <p:sp>
        <p:nvSpPr>
          <p:cNvPr id="173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7E0DBB5-7235-4959-94A2-F862756F586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6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75" name="CustomShape 2"/>
          <p:cNvSpPr/>
          <p:nvPr/>
        </p:nvSpPr>
        <p:spPr>
          <a:xfrm>
            <a:off x="770040" y="1825560"/>
            <a:ext cx="10514160" cy="434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Describe how data sets were collected. 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You need to present your data collection process use key phrases and flowcharts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176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E9EF7EC-88F6-4195-9C7C-2FC8B6AA336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7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179" name="" descr=""/>
          <p:cNvPicPr/>
          <p:nvPr/>
        </p:nvPicPr>
        <p:blipFill>
          <a:blip r:embed="rId2"/>
          <a:stretch/>
        </p:blipFill>
        <p:spPr>
          <a:xfrm>
            <a:off x="91440" y="1828800"/>
            <a:ext cx="11836080" cy="1569240"/>
          </a:xfrm>
          <a:prstGeom prst="rect">
            <a:avLst/>
          </a:prstGeom>
          <a:ln>
            <a:noFill/>
          </a:ln>
        </p:spPr>
      </p:pic>
      <p:sp>
        <p:nvSpPr>
          <p:cNvPr id="180" name="CustomShape 3"/>
          <p:cNvSpPr/>
          <p:nvPr/>
        </p:nvSpPr>
        <p:spPr>
          <a:xfrm>
            <a:off x="731520" y="4114800"/>
            <a:ext cx="10972440" cy="85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https://github.com/siegfriedgreg/IBM-Data-Science-Coursera/blob/main/Capstone%20Data_Science/Lab%20-%201%20-%20SpaceX-API%20Calls.ipynb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BC6E6E4-3838-41D4-A38E-A82B072CFF9B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8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82" name="CustomShape 2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CustomShape 3"/>
          <p:cNvSpPr/>
          <p:nvPr/>
        </p:nvSpPr>
        <p:spPr>
          <a:xfrm>
            <a:off x="922320" y="691200"/>
            <a:ext cx="10514160" cy="5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184" name="" descr=""/>
          <p:cNvPicPr/>
          <p:nvPr/>
        </p:nvPicPr>
        <p:blipFill>
          <a:blip r:embed="rId2"/>
          <a:stretch/>
        </p:blipFill>
        <p:spPr>
          <a:xfrm>
            <a:off x="360" y="1828800"/>
            <a:ext cx="12191400" cy="1616400"/>
          </a:xfrm>
          <a:prstGeom prst="rect">
            <a:avLst/>
          </a:prstGeom>
          <a:ln>
            <a:noFill/>
          </a:ln>
        </p:spPr>
      </p:pic>
      <p:sp>
        <p:nvSpPr>
          <p:cNvPr id="185" name="CustomShape 4"/>
          <p:cNvSpPr/>
          <p:nvPr/>
        </p:nvSpPr>
        <p:spPr>
          <a:xfrm>
            <a:off x="914400" y="4206240"/>
            <a:ext cx="1005804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6" name="CustomShape 5"/>
          <p:cNvSpPr/>
          <p:nvPr/>
        </p:nvSpPr>
        <p:spPr>
          <a:xfrm>
            <a:off x="731520" y="4206240"/>
            <a:ext cx="10698120" cy="82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https://github.com/siegfriedgreg/IBM-Data-Science-Coursera/blob/main/Capstone%20Data_Science/Lab%20-%202%20-%20SpaceX-Web%20Scraping.ipynb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267</TotalTime>
  <Application>LibreOffice/6.4.7.2$Linux_X86_64 LibreOffice_project/40$Build-2</Application>
  <Words>1336</Words>
  <Paragraphs>229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en-US</dc:language>
  <cp:lastModifiedBy/>
  <dcterms:modified xsi:type="dcterms:W3CDTF">2021-12-28T16:36:09Z</dcterms:modified>
  <cp:revision>198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0x010100EECD86F56755A646AC8AFCBCBD967F21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4</vt:i4>
  </property>
  <property fmtid="{D5CDD505-2E9C-101B-9397-08002B2CF9AE}" pid="9" name="PresentationFormat">
    <vt:lpwstr>Widescreen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47</vt:i4>
  </property>
</Properties>
</file>